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Playwrite US Modern" charset="1" panose="00000000000000000000"/>
      <p:regular r:id="rId30"/>
    </p:embeddedFont>
    <p:embeddedFont>
      <p:font typeface="Twister" charset="1" panose="00000000000000000000"/>
      <p:regular r:id="rId31"/>
    </p:embeddedFont>
    <p:embeddedFont>
      <p:font typeface="Questrial" charset="1" panose="02000000000000000000"/>
      <p:regular r:id="rId32"/>
    </p:embeddedFont>
    <p:embeddedFont>
      <p:font typeface="Holiday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https://en.wikipedia.org/wiki/List_of_largest_companies_in_the_United_States_by_revenue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650344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Web Scraping and SQL Analysis of Top 100 U.S Companies by Revenue in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93556" y="2444996"/>
            <a:ext cx="9475672" cy="4065092"/>
          </a:xfrm>
          <a:custGeom>
            <a:avLst/>
            <a:gdLst/>
            <a:ahLst/>
            <a:cxnLst/>
            <a:rect r="r" b="b" t="t" l="l"/>
            <a:pathLst>
              <a:path h="4065092" w="9475672">
                <a:moveTo>
                  <a:pt x="0" y="0"/>
                </a:moveTo>
                <a:lnTo>
                  <a:pt x="9475671" y="0"/>
                </a:lnTo>
                <a:lnTo>
                  <a:pt x="9475671" y="4065092"/>
                </a:lnTo>
                <a:lnTo>
                  <a:pt x="0" y="40650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5654" y="7352582"/>
            <a:ext cx="12543765" cy="141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Financial Services industry has the highest  avg revenue growth by 2024.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82152" y="4117173"/>
            <a:ext cx="12764954" cy="2485411"/>
          </a:xfrm>
          <a:custGeom>
            <a:avLst/>
            <a:gdLst/>
            <a:ahLst/>
            <a:cxnLst/>
            <a:rect r="r" b="b" t="t" l="l"/>
            <a:pathLst>
              <a:path h="2485411" w="12764954">
                <a:moveTo>
                  <a:pt x="0" y="0"/>
                </a:moveTo>
                <a:lnTo>
                  <a:pt x="12764953" y="0"/>
                </a:lnTo>
                <a:lnTo>
                  <a:pt x="12764953" y="2485411"/>
                </a:lnTo>
                <a:lnTo>
                  <a:pt x="0" y="2485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2" t="0" r="-142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68071" y="2219803"/>
            <a:ext cx="1157406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Employees Distribution by industries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23495" y="1248362"/>
            <a:ext cx="9542209" cy="5033861"/>
          </a:xfrm>
          <a:custGeom>
            <a:avLst/>
            <a:gdLst/>
            <a:ahLst/>
            <a:cxnLst/>
            <a:rect r="r" b="b" t="t" l="l"/>
            <a:pathLst>
              <a:path h="5033861" w="9542209">
                <a:moveTo>
                  <a:pt x="0" y="0"/>
                </a:moveTo>
                <a:lnTo>
                  <a:pt x="9542208" y="0"/>
                </a:lnTo>
                <a:lnTo>
                  <a:pt x="9542208" y="5033861"/>
                </a:lnTo>
                <a:lnTo>
                  <a:pt x="0" y="5033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813" y="6567842"/>
            <a:ext cx="15549022" cy="3583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Retail dominates in terms of total employees, employing nearly 4.8 million people.</a:t>
            </a:r>
          </a:p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Retail and cloud computing, Healthcare, and Financials also have significant employee counts.</a:t>
            </a:r>
          </a:p>
          <a:p>
            <a:pPr algn="ctr" marL="626122" indent="-313061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Technology and cloud computing sectors employ fewer people compared to the top industries like Retail.</a:t>
            </a:r>
          </a:p>
          <a:p>
            <a:pPr algn="ctr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3781" y="3919763"/>
            <a:ext cx="12101403" cy="2036870"/>
          </a:xfrm>
          <a:custGeom>
            <a:avLst/>
            <a:gdLst/>
            <a:ahLst/>
            <a:cxnLst/>
            <a:rect r="r" b="b" t="t" l="l"/>
            <a:pathLst>
              <a:path h="2036870" w="12101403">
                <a:moveTo>
                  <a:pt x="0" y="0"/>
                </a:moveTo>
                <a:lnTo>
                  <a:pt x="12101404" y="0"/>
                </a:lnTo>
                <a:lnTo>
                  <a:pt x="12101404" y="2036870"/>
                </a:lnTo>
                <a:lnTo>
                  <a:pt x="0" y="2036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33781" y="2595460"/>
            <a:ext cx="740836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Revenue per Employee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78133" y="1169724"/>
            <a:ext cx="9442064" cy="4954170"/>
          </a:xfrm>
          <a:custGeom>
            <a:avLst/>
            <a:gdLst/>
            <a:ahLst/>
            <a:cxnLst/>
            <a:rect r="r" b="b" t="t" l="l"/>
            <a:pathLst>
              <a:path h="4954170" w="9442064">
                <a:moveTo>
                  <a:pt x="0" y="0"/>
                </a:moveTo>
                <a:lnTo>
                  <a:pt x="9442064" y="0"/>
                </a:lnTo>
                <a:lnTo>
                  <a:pt x="9442064" y="4954170"/>
                </a:lnTo>
                <a:lnTo>
                  <a:pt x="0" y="4954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78546" y="7255428"/>
            <a:ext cx="15549022" cy="2214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Fannie Mae, StoneX Group, and Valero Energy are the top three companies with the highest revenue per employee, indicating high operational efficiency.</a:t>
            </a:r>
          </a:p>
          <a:p>
            <a:pPr algn="ctr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53002" y="3919491"/>
            <a:ext cx="11653282" cy="3268603"/>
          </a:xfrm>
          <a:custGeom>
            <a:avLst/>
            <a:gdLst/>
            <a:ahLst/>
            <a:cxnLst/>
            <a:rect r="r" b="b" t="t" l="l"/>
            <a:pathLst>
              <a:path h="3268603" w="11653282">
                <a:moveTo>
                  <a:pt x="0" y="0"/>
                </a:moveTo>
                <a:lnTo>
                  <a:pt x="11653282" y="0"/>
                </a:lnTo>
                <a:lnTo>
                  <a:pt x="11653282" y="3268604"/>
                </a:lnTo>
                <a:lnTo>
                  <a:pt x="0" y="3268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17472" y="2595460"/>
            <a:ext cx="7640985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Headquarters Analysis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2719" y="1203969"/>
            <a:ext cx="5718236" cy="4919924"/>
          </a:xfrm>
          <a:custGeom>
            <a:avLst/>
            <a:gdLst/>
            <a:ahLst/>
            <a:cxnLst/>
            <a:rect r="r" b="b" t="t" l="l"/>
            <a:pathLst>
              <a:path h="4919924" w="5718236">
                <a:moveTo>
                  <a:pt x="0" y="0"/>
                </a:moveTo>
                <a:lnTo>
                  <a:pt x="5718237" y="0"/>
                </a:lnTo>
                <a:lnTo>
                  <a:pt x="5718237" y="4919925"/>
                </a:lnTo>
                <a:lnTo>
                  <a:pt x="0" y="4919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62" t="0" r="-326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51456" y="1514558"/>
            <a:ext cx="5385089" cy="4609335"/>
          </a:xfrm>
          <a:custGeom>
            <a:avLst/>
            <a:gdLst/>
            <a:ahLst/>
            <a:cxnLst/>
            <a:rect r="r" b="b" t="t" l="l"/>
            <a:pathLst>
              <a:path h="4609335" w="5385089">
                <a:moveTo>
                  <a:pt x="0" y="0"/>
                </a:moveTo>
                <a:lnTo>
                  <a:pt x="5385088" y="0"/>
                </a:lnTo>
                <a:lnTo>
                  <a:pt x="5385088" y="4609336"/>
                </a:lnTo>
                <a:lnTo>
                  <a:pt x="0" y="460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29" t="0" r="-4329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029957" y="1829165"/>
            <a:ext cx="5970183" cy="3980122"/>
          </a:xfrm>
          <a:custGeom>
            <a:avLst/>
            <a:gdLst/>
            <a:ahLst/>
            <a:cxnLst/>
            <a:rect r="r" b="b" t="t" l="l"/>
            <a:pathLst>
              <a:path h="3980122" w="5970183">
                <a:moveTo>
                  <a:pt x="0" y="0"/>
                </a:moveTo>
                <a:lnTo>
                  <a:pt x="5970183" y="0"/>
                </a:lnTo>
                <a:lnTo>
                  <a:pt x="5970183" y="3980122"/>
                </a:lnTo>
                <a:lnTo>
                  <a:pt x="0" y="3980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69489" y="7223521"/>
            <a:ext cx="15549022" cy="179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New York City stands as the premier business hub, housing the highest concentration of company headquarters, underscoring its significance as a global center for corporate leadership and economic activity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0975" y="3989227"/>
            <a:ext cx="11446050" cy="2925102"/>
          </a:xfrm>
          <a:custGeom>
            <a:avLst/>
            <a:gdLst/>
            <a:ahLst/>
            <a:cxnLst/>
            <a:rect r="r" b="b" t="t" l="l"/>
            <a:pathLst>
              <a:path h="2925102" w="11446050">
                <a:moveTo>
                  <a:pt x="0" y="0"/>
                </a:moveTo>
                <a:lnTo>
                  <a:pt x="11446050" y="0"/>
                </a:lnTo>
                <a:lnTo>
                  <a:pt x="11446050" y="2925102"/>
                </a:lnTo>
                <a:lnTo>
                  <a:pt x="0" y="29251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86105" y="2595460"/>
            <a:ext cx="1070371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High Revenue Growth Companies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514558"/>
            <a:ext cx="7092077" cy="4925770"/>
          </a:xfrm>
          <a:custGeom>
            <a:avLst/>
            <a:gdLst/>
            <a:ahLst/>
            <a:cxnLst/>
            <a:rect r="r" b="b" t="t" l="l"/>
            <a:pathLst>
              <a:path h="4925770" w="7092077">
                <a:moveTo>
                  <a:pt x="0" y="0"/>
                </a:moveTo>
                <a:lnTo>
                  <a:pt x="7092077" y="0"/>
                </a:lnTo>
                <a:lnTo>
                  <a:pt x="7092077" y="4925771"/>
                </a:lnTo>
                <a:lnTo>
                  <a:pt x="0" y="4925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7738" y="1765065"/>
            <a:ext cx="7394975" cy="4859927"/>
          </a:xfrm>
          <a:custGeom>
            <a:avLst/>
            <a:gdLst/>
            <a:ahLst/>
            <a:cxnLst/>
            <a:rect r="r" b="b" t="t" l="l"/>
            <a:pathLst>
              <a:path h="4859927" w="7394975">
                <a:moveTo>
                  <a:pt x="0" y="0"/>
                </a:moveTo>
                <a:lnTo>
                  <a:pt x="7394975" y="0"/>
                </a:lnTo>
                <a:lnTo>
                  <a:pt x="7394975" y="4859927"/>
                </a:lnTo>
                <a:lnTo>
                  <a:pt x="0" y="4859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1722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1813" y="7582453"/>
            <a:ext cx="15549022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These are Companies in U.S which have High Revenue Growth Rate above 20% by 2024.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1291" y="4257072"/>
            <a:ext cx="11274873" cy="2725045"/>
          </a:xfrm>
          <a:custGeom>
            <a:avLst/>
            <a:gdLst/>
            <a:ahLst/>
            <a:cxnLst/>
            <a:rect r="r" b="b" t="t" l="l"/>
            <a:pathLst>
              <a:path h="2725045" w="11274873">
                <a:moveTo>
                  <a:pt x="0" y="0"/>
                </a:moveTo>
                <a:lnTo>
                  <a:pt x="11274873" y="0"/>
                </a:lnTo>
                <a:lnTo>
                  <a:pt x="11274873" y="2725045"/>
                </a:lnTo>
                <a:lnTo>
                  <a:pt x="0" y="27250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14430" y="2711047"/>
            <a:ext cx="1360289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Minimum Revenue Growth Rate Companies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6969997" y="3083068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0483" y="1823279"/>
            <a:ext cx="15667034" cy="644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To collect and analyze data on the 100 U.S companies by revenue for the year 2024.The data was sourced from a real-time website that ranks the companies based on revenue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Website link-</a:t>
            </a:r>
            <a:r>
              <a:rPr lang="en-US" sz="4400" u="sng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  <a:hlinkClick r:id="rId6" tooltip="https://en.wikipedia.org/wiki/List_of_largest_companies_in_the_United_States_by_revenue"/>
              </a:rPr>
              <a:t>https://en.wikipedia.org/wiki/List_of_largest_companies_in_the_United_States_by_revenue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8720" y="1188837"/>
            <a:ext cx="5388134" cy="4127286"/>
          </a:xfrm>
          <a:custGeom>
            <a:avLst/>
            <a:gdLst/>
            <a:ahLst/>
            <a:cxnLst/>
            <a:rect r="r" b="b" t="t" l="l"/>
            <a:pathLst>
              <a:path h="4127286" w="5388134">
                <a:moveTo>
                  <a:pt x="0" y="0"/>
                </a:moveTo>
                <a:lnTo>
                  <a:pt x="5388134" y="0"/>
                </a:lnTo>
                <a:lnTo>
                  <a:pt x="5388134" y="4127286"/>
                </a:lnTo>
                <a:lnTo>
                  <a:pt x="0" y="4127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253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90126" y="1426368"/>
            <a:ext cx="5621030" cy="4067761"/>
          </a:xfrm>
          <a:custGeom>
            <a:avLst/>
            <a:gdLst/>
            <a:ahLst/>
            <a:cxnLst/>
            <a:rect r="r" b="b" t="t" l="l"/>
            <a:pathLst>
              <a:path h="4067761" w="5621030">
                <a:moveTo>
                  <a:pt x="0" y="0"/>
                </a:moveTo>
                <a:lnTo>
                  <a:pt x="5621030" y="0"/>
                </a:lnTo>
                <a:lnTo>
                  <a:pt x="5621030" y="4067761"/>
                </a:lnTo>
                <a:lnTo>
                  <a:pt x="0" y="40677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85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20706" y="1533435"/>
            <a:ext cx="5618205" cy="3853626"/>
          </a:xfrm>
          <a:custGeom>
            <a:avLst/>
            <a:gdLst/>
            <a:ahLst/>
            <a:cxnLst/>
            <a:rect r="r" b="b" t="t" l="l"/>
            <a:pathLst>
              <a:path h="3853626" w="5618205">
                <a:moveTo>
                  <a:pt x="0" y="0"/>
                </a:moveTo>
                <a:lnTo>
                  <a:pt x="5618205" y="0"/>
                </a:lnTo>
                <a:lnTo>
                  <a:pt x="5618205" y="3853626"/>
                </a:lnTo>
                <a:lnTo>
                  <a:pt x="0" y="38536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472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1813" y="7582453"/>
            <a:ext cx="15549022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These are Companies in U.S which have lower Revenue Growth Rate below 0% by 2024.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60703" y="4284922"/>
            <a:ext cx="11766594" cy="2317662"/>
          </a:xfrm>
          <a:custGeom>
            <a:avLst/>
            <a:gdLst/>
            <a:ahLst/>
            <a:cxnLst/>
            <a:rect r="r" b="b" t="t" l="l"/>
            <a:pathLst>
              <a:path h="2317662" w="11766594">
                <a:moveTo>
                  <a:pt x="0" y="0"/>
                </a:moveTo>
                <a:lnTo>
                  <a:pt x="11766594" y="0"/>
                </a:lnTo>
                <a:lnTo>
                  <a:pt x="11766594" y="2317662"/>
                </a:lnTo>
                <a:lnTo>
                  <a:pt x="0" y="231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1371" y="2720572"/>
            <a:ext cx="16109007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74" indent="-464187" lvl="1">
              <a:lnSpc>
                <a:spcPts val="6020"/>
              </a:lnSpc>
              <a:buFont typeface="Arial"/>
              <a:buChar char="•"/>
            </a:pPr>
            <a:r>
              <a:rPr lang="en-US" sz="43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Count of Companies which have lower Revenue Growth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88865" y="3403702"/>
            <a:ext cx="9310270" cy="3479596"/>
          </a:xfrm>
          <a:custGeom>
            <a:avLst/>
            <a:gdLst/>
            <a:ahLst/>
            <a:cxnLst/>
            <a:rect r="r" b="b" t="t" l="l"/>
            <a:pathLst>
              <a:path h="3479596" w="9310270">
                <a:moveTo>
                  <a:pt x="0" y="0"/>
                </a:moveTo>
                <a:lnTo>
                  <a:pt x="9310270" y="0"/>
                </a:lnTo>
                <a:lnTo>
                  <a:pt x="9310270" y="3479596"/>
                </a:lnTo>
                <a:lnTo>
                  <a:pt x="0" y="3479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31813" y="7582453"/>
            <a:ext cx="15549022" cy="126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These are total 36 Companies in U.S which have lower Revenue Growth Rate below 0% by 2024.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465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163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9057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90" y="0"/>
                </a:lnTo>
                <a:lnTo>
                  <a:pt x="2672690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6482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0" y="0"/>
                </a:moveTo>
                <a:lnTo>
                  <a:pt x="2672689" y="0"/>
                </a:lnTo>
                <a:lnTo>
                  <a:pt x="2672689" y="2857218"/>
                </a:lnTo>
                <a:lnTo>
                  <a:pt x="0" y="2857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13882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6685119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1232544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89" y="0"/>
                </a:moveTo>
                <a:lnTo>
                  <a:pt x="0" y="0"/>
                </a:lnTo>
                <a:lnTo>
                  <a:pt x="0" y="2857218"/>
                </a:lnTo>
                <a:lnTo>
                  <a:pt x="2672689" y="2857218"/>
                </a:lnTo>
                <a:lnTo>
                  <a:pt x="267268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779968" y="7993739"/>
            <a:ext cx="2672689" cy="2857218"/>
          </a:xfrm>
          <a:custGeom>
            <a:avLst/>
            <a:gdLst/>
            <a:ahLst/>
            <a:cxnLst/>
            <a:rect r="r" b="b" t="t" l="l"/>
            <a:pathLst>
              <a:path h="2857218" w="2672689">
                <a:moveTo>
                  <a:pt x="2672690" y="0"/>
                </a:moveTo>
                <a:lnTo>
                  <a:pt x="0" y="0"/>
                </a:lnTo>
                <a:lnTo>
                  <a:pt x="0" y="2857218"/>
                </a:lnTo>
                <a:lnTo>
                  <a:pt x="2672690" y="2857218"/>
                </a:lnTo>
                <a:lnTo>
                  <a:pt x="26726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14430" y="607368"/>
            <a:ext cx="4088160" cy="138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9220" y="2321116"/>
            <a:ext cx="15300080" cy="561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Total Revenue by Industry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Top 10 Companies 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Avg Revenue Growth across different industries.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Examination of employees distribution and its correlation with revenue figures.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Recognition of Companies with significant revenue growth indicating market expansion</a:t>
            </a: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Examine Headquartes counts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97075" y="3919735"/>
            <a:ext cx="7493851" cy="199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98"/>
              </a:lnSpc>
            </a:pPr>
            <a:r>
              <a:rPr lang="en-US" sz="12499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Thank You</a:t>
            </a:r>
            <a:r>
              <a:rPr lang="en-US" sz="12499">
                <a:solidFill>
                  <a:srgbClr val="000000"/>
                </a:solidFill>
                <a:latin typeface="Holiday"/>
                <a:ea typeface="Holiday"/>
                <a:cs typeface="Holiday"/>
                <a:sym typeface="Holida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13935" y="3435030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82050" y="6127863"/>
            <a:ext cx="5534654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  <a:ea typeface="Twister"/>
                <a:cs typeface="Twister"/>
                <a:sym typeface="Twister"/>
              </a:rPr>
              <a:t>Index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09583" y="2936281"/>
            <a:ext cx="895400" cy="895400"/>
          </a:xfrm>
          <a:custGeom>
            <a:avLst/>
            <a:gdLst/>
            <a:ahLst/>
            <a:cxnLst/>
            <a:rect r="r" b="b" t="t" l="l"/>
            <a:pathLst>
              <a:path h="895400" w="895400">
                <a:moveTo>
                  <a:pt x="0" y="0"/>
                </a:moveTo>
                <a:lnTo>
                  <a:pt x="895399" y="0"/>
                </a:lnTo>
                <a:lnTo>
                  <a:pt x="895399" y="895400"/>
                </a:lnTo>
                <a:lnTo>
                  <a:pt x="0" y="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9583" y="4011948"/>
            <a:ext cx="895400" cy="895400"/>
          </a:xfrm>
          <a:custGeom>
            <a:avLst/>
            <a:gdLst/>
            <a:ahLst/>
            <a:cxnLst/>
            <a:rect r="r" b="b" t="t" l="l"/>
            <a:pathLst>
              <a:path h="895400" w="895400">
                <a:moveTo>
                  <a:pt x="0" y="0"/>
                </a:moveTo>
                <a:lnTo>
                  <a:pt x="895399" y="0"/>
                </a:lnTo>
                <a:lnTo>
                  <a:pt x="895399" y="895400"/>
                </a:lnTo>
                <a:lnTo>
                  <a:pt x="0" y="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9583" y="5091316"/>
            <a:ext cx="895400" cy="895400"/>
          </a:xfrm>
          <a:custGeom>
            <a:avLst/>
            <a:gdLst/>
            <a:ahLst/>
            <a:cxnLst/>
            <a:rect r="r" b="b" t="t" l="l"/>
            <a:pathLst>
              <a:path h="895400" w="895400">
                <a:moveTo>
                  <a:pt x="0" y="0"/>
                </a:moveTo>
                <a:lnTo>
                  <a:pt x="895399" y="0"/>
                </a:lnTo>
                <a:lnTo>
                  <a:pt x="895399" y="895400"/>
                </a:lnTo>
                <a:lnTo>
                  <a:pt x="0" y="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09583" y="6250150"/>
            <a:ext cx="895400" cy="895400"/>
          </a:xfrm>
          <a:custGeom>
            <a:avLst/>
            <a:gdLst/>
            <a:ahLst/>
            <a:cxnLst/>
            <a:rect r="r" b="b" t="t" l="l"/>
            <a:pathLst>
              <a:path h="895400" w="895400">
                <a:moveTo>
                  <a:pt x="0" y="0"/>
                </a:moveTo>
                <a:lnTo>
                  <a:pt x="895399" y="0"/>
                </a:lnTo>
                <a:lnTo>
                  <a:pt x="895399" y="895400"/>
                </a:lnTo>
                <a:lnTo>
                  <a:pt x="0" y="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21529" y="7416179"/>
            <a:ext cx="1018131" cy="1018131"/>
          </a:xfrm>
          <a:custGeom>
            <a:avLst/>
            <a:gdLst/>
            <a:ahLst/>
            <a:cxnLst/>
            <a:rect r="r" b="b" t="t" l="l"/>
            <a:pathLst>
              <a:path h="1018131" w="1018131">
                <a:moveTo>
                  <a:pt x="0" y="0"/>
                </a:moveTo>
                <a:lnTo>
                  <a:pt x="1018132" y="0"/>
                </a:lnTo>
                <a:lnTo>
                  <a:pt x="1018132" y="1018131"/>
                </a:lnTo>
                <a:lnTo>
                  <a:pt x="0" y="101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040602" y="3007971"/>
            <a:ext cx="6218698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Company Rank and 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0602" y="4063571"/>
            <a:ext cx="6218698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Industry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0602" y="5202122"/>
            <a:ext cx="6218698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Revenue ( in USD millions)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40602" y="6212782"/>
            <a:ext cx="6218698" cy="58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Revenue Growth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356192" y="-2022514"/>
            <a:ext cx="5125736" cy="5695263"/>
          </a:xfrm>
          <a:custGeom>
            <a:avLst/>
            <a:gdLst/>
            <a:ahLst/>
            <a:cxnLst/>
            <a:rect r="r" b="b" t="t" l="l"/>
            <a:pathLst>
              <a:path h="5695263" w="5125736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67850" y="1374226"/>
            <a:ext cx="72034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Data Points Collected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0602" y="7292150"/>
            <a:ext cx="6218698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No of Employees  and Headquarter Loactions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965" y="3973530"/>
            <a:ext cx="3083227" cy="3083227"/>
          </a:xfrm>
          <a:custGeom>
            <a:avLst/>
            <a:gdLst/>
            <a:ahLst/>
            <a:cxnLst/>
            <a:rect r="r" b="b" t="t" l="l"/>
            <a:pathLst>
              <a:path h="3083227" w="3083227">
                <a:moveTo>
                  <a:pt x="0" y="0"/>
                </a:moveTo>
                <a:lnTo>
                  <a:pt x="3083227" y="0"/>
                </a:lnTo>
                <a:lnTo>
                  <a:pt x="3083227" y="3083227"/>
                </a:lnTo>
                <a:lnTo>
                  <a:pt x="0" y="308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27444" y="3996798"/>
            <a:ext cx="3059959" cy="3059959"/>
          </a:xfrm>
          <a:custGeom>
            <a:avLst/>
            <a:gdLst/>
            <a:ahLst/>
            <a:cxnLst/>
            <a:rect r="r" b="b" t="t" l="l"/>
            <a:pathLst>
              <a:path h="3059959" w="3059959">
                <a:moveTo>
                  <a:pt x="0" y="0"/>
                </a:moveTo>
                <a:lnTo>
                  <a:pt x="3059959" y="0"/>
                </a:lnTo>
                <a:lnTo>
                  <a:pt x="3059959" y="3059959"/>
                </a:lnTo>
                <a:lnTo>
                  <a:pt x="0" y="3059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6548" y="3996798"/>
            <a:ext cx="3059959" cy="3059959"/>
          </a:xfrm>
          <a:custGeom>
            <a:avLst/>
            <a:gdLst/>
            <a:ahLst/>
            <a:cxnLst/>
            <a:rect r="r" b="b" t="t" l="l"/>
            <a:pathLst>
              <a:path h="3059959" w="3059959">
                <a:moveTo>
                  <a:pt x="0" y="0"/>
                </a:moveTo>
                <a:lnTo>
                  <a:pt x="3059959" y="0"/>
                </a:lnTo>
                <a:lnTo>
                  <a:pt x="3059959" y="3059959"/>
                </a:lnTo>
                <a:lnTo>
                  <a:pt x="0" y="3059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7500" y="1640199"/>
            <a:ext cx="8183692" cy="90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7"/>
              </a:lnSpc>
            </a:pPr>
            <a:r>
              <a:rPr lang="en-US" sz="5653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Tools and Techniques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37500" y="4791111"/>
            <a:ext cx="3102002" cy="115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59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Web Scraping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02186" y="5214229"/>
            <a:ext cx="3347293" cy="5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377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Data Storage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1049" y="7298421"/>
            <a:ext cx="4010958" cy="170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9"/>
              </a:lnSpc>
              <a:spcBef>
                <a:spcPct val="0"/>
              </a:spcBef>
            </a:pPr>
            <a:r>
              <a:rPr lang="en-US" sz="32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Used Python library BeautifulSoup and Requests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4099" y="7298421"/>
            <a:ext cx="4010958" cy="22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9"/>
              </a:lnSpc>
              <a:spcBef>
                <a:spcPct val="0"/>
              </a:spcBef>
            </a:pPr>
            <a:r>
              <a:rPr lang="en-US" sz="32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scraped data was stored in CSV file then imported to MySQL.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27444" y="5214229"/>
            <a:ext cx="3347293" cy="5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377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MySQL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95611" y="7298421"/>
            <a:ext cx="4010958" cy="22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9"/>
              </a:lnSpc>
              <a:spcBef>
                <a:spcPct val="0"/>
              </a:spcBef>
            </a:pPr>
            <a:r>
              <a:rPr lang="en-US" sz="322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Data Preprocessing and Data Analysis is done by using MySQL.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70306" y="4559708"/>
            <a:ext cx="12206743" cy="2466715"/>
          </a:xfrm>
          <a:custGeom>
            <a:avLst/>
            <a:gdLst/>
            <a:ahLst/>
            <a:cxnLst/>
            <a:rect r="r" b="b" t="t" l="l"/>
            <a:pathLst>
              <a:path h="2466715" w="12206743">
                <a:moveTo>
                  <a:pt x="0" y="0"/>
                </a:moveTo>
                <a:lnTo>
                  <a:pt x="12206743" y="0"/>
                </a:lnTo>
                <a:lnTo>
                  <a:pt x="12206743" y="2466716"/>
                </a:lnTo>
                <a:lnTo>
                  <a:pt x="0" y="24667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70" r="-10640" b="-157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57760" y="962025"/>
            <a:ext cx="9662724" cy="126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2"/>
              </a:lnSpc>
            </a:pPr>
            <a:r>
              <a:rPr lang="en-US" sz="79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SQL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1011" y="3341237"/>
            <a:ext cx="9593907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Revenue Analysis By Industry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2839" y="2477861"/>
            <a:ext cx="9504297" cy="4907263"/>
          </a:xfrm>
          <a:custGeom>
            <a:avLst/>
            <a:gdLst/>
            <a:ahLst/>
            <a:cxnLst/>
            <a:rect r="r" b="b" t="t" l="l"/>
            <a:pathLst>
              <a:path h="4907263" w="9504297">
                <a:moveTo>
                  <a:pt x="0" y="0"/>
                </a:moveTo>
                <a:lnTo>
                  <a:pt x="9504298" y="0"/>
                </a:lnTo>
                <a:lnTo>
                  <a:pt x="9504298" y="4907264"/>
                </a:lnTo>
                <a:lnTo>
                  <a:pt x="0" y="4907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447137" y="3849300"/>
            <a:ext cx="7678300" cy="345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3944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Retail , Healthcare and Finacials industries etc have the highest total revenue in U.S among all industries in 2024.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03819" y="3748197"/>
            <a:ext cx="9245556" cy="3743799"/>
          </a:xfrm>
          <a:custGeom>
            <a:avLst/>
            <a:gdLst/>
            <a:ahLst/>
            <a:cxnLst/>
            <a:rect r="r" b="b" t="t" l="l"/>
            <a:pathLst>
              <a:path h="3743799" w="9245556">
                <a:moveTo>
                  <a:pt x="0" y="0"/>
                </a:moveTo>
                <a:lnTo>
                  <a:pt x="9245556" y="0"/>
                </a:lnTo>
                <a:lnTo>
                  <a:pt x="9245556" y="3743799"/>
                </a:lnTo>
                <a:lnTo>
                  <a:pt x="0" y="3743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01291" y="2219803"/>
            <a:ext cx="108506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Top Companies by Revenue in U.S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1394" y="1028700"/>
            <a:ext cx="7300333" cy="4885185"/>
          </a:xfrm>
          <a:custGeom>
            <a:avLst/>
            <a:gdLst/>
            <a:ahLst/>
            <a:cxnLst/>
            <a:rect r="r" b="b" t="t" l="l"/>
            <a:pathLst>
              <a:path h="4885185" w="7300333">
                <a:moveTo>
                  <a:pt x="0" y="0"/>
                </a:moveTo>
                <a:lnTo>
                  <a:pt x="7300333" y="0"/>
                </a:lnTo>
                <a:lnTo>
                  <a:pt x="7300333" y="4885185"/>
                </a:lnTo>
                <a:lnTo>
                  <a:pt x="0" y="4885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81700" y="1028700"/>
            <a:ext cx="9339860" cy="5055238"/>
          </a:xfrm>
          <a:custGeom>
            <a:avLst/>
            <a:gdLst/>
            <a:ahLst/>
            <a:cxnLst/>
            <a:rect r="r" b="b" t="t" l="l"/>
            <a:pathLst>
              <a:path h="5055238" w="9339860">
                <a:moveTo>
                  <a:pt x="0" y="0"/>
                </a:moveTo>
                <a:lnTo>
                  <a:pt x="9339860" y="0"/>
                </a:lnTo>
                <a:lnTo>
                  <a:pt x="9339860" y="5055238"/>
                </a:lnTo>
                <a:lnTo>
                  <a:pt x="0" y="5055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7246" y="7196311"/>
            <a:ext cx="14613508" cy="136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2"/>
              </a:lnSpc>
            </a:pPr>
            <a:r>
              <a:rPr lang="en-US" sz="3944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Walmart, Amazon and Apple  are top 3 companies with the highest revenue in U.S by 2024.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06411" y="3690573"/>
            <a:ext cx="9875177" cy="2905854"/>
          </a:xfrm>
          <a:custGeom>
            <a:avLst/>
            <a:gdLst/>
            <a:ahLst/>
            <a:cxnLst/>
            <a:rect r="r" b="b" t="t" l="l"/>
            <a:pathLst>
              <a:path h="2905854" w="9875177">
                <a:moveTo>
                  <a:pt x="0" y="0"/>
                </a:moveTo>
                <a:lnTo>
                  <a:pt x="9875178" y="0"/>
                </a:lnTo>
                <a:lnTo>
                  <a:pt x="9875178" y="2905854"/>
                </a:lnTo>
                <a:lnTo>
                  <a:pt x="0" y="2905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3057" y="2219803"/>
            <a:ext cx="1370409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Playwrite US Modern"/>
                <a:ea typeface="Playwrite US Modern"/>
                <a:cs typeface="Playwrite US Modern"/>
                <a:sym typeface="Playwrite US Modern"/>
              </a:rPr>
              <a:t>Average Revenue Growth of top 5 Industries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DAGTWacROHM</dc:identifier>
  <dcterms:modified xsi:type="dcterms:W3CDTF">2011-08-01T06:04:30Z</dcterms:modified>
  <cp:revision>1</cp:revision>
  <dc:title>Analyzing Company Revenue in United States for 2024</dc:title>
</cp:coreProperties>
</file>